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87" r:id="rId5"/>
    <p:sldId id="288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83" r:id="rId16"/>
    <p:sldId id="269" r:id="rId17"/>
    <p:sldId id="28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02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174FD-6C56-46D8-9E2C-F1F27F7A35B7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8B894-661A-4CE0-971B-45FCDFD1D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51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mknowmadic2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Image: </a:t>
            </a:r>
            <a:r>
              <a:rPr lang="en-US" dirty="0" err="1" smtClean="0"/>
              <a:t>Akwasidae</a:t>
            </a:r>
            <a:r>
              <a:rPr lang="en-US" dirty="0" smtClean="0"/>
              <a:t> celebration at Kumasi, Ashanti Region, Ghana, Courtesy </a:t>
            </a:r>
            <a:r>
              <a:rPr lang="en-US" dirty="0" smtClean="0">
                <a:hlinkClick r:id="rId3"/>
              </a:rPr>
              <a:t>imknowmadic2</a:t>
            </a:r>
            <a:endParaRPr lang="en-US" dirty="0" smtClean="0"/>
          </a:p>
          <a:p>
            <a:r>
              <a:rPr lang="en-US" dirty="0" smtClean="0"/>
              <a:t>http://kwekudee-tripdownmemorylane.blogspot.com/2014/09/the-great-akwasidae-festival-of-asante.html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F61E3-D2C9-4DDB-9BAD-12D1D2B782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205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Instalation</a:t>
            </a:r>
            <a:r>
              <a:rPr lang="en-US" dirty="0" smtClean="0"/>
              <a:t> of a King</a:t>
            </a:r>
          </a:p>
          <a:p>
            <a:r>
              <a:rPr lang="en-US" dirty="0" smtClean="0"/>
              <a:t>https://www.youtube.com/watch?v=4mE4LaZ7MSE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F61E3-D2C9-4DDB-9BAD-12D1D2B782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103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Traditional </a:t>
            </a:r>
            <a:r>
              <a:rPr lang="en-US" dirty="0" err="1" smtClean="0"/>
              <a:t>kete</a:t>
            </a:r>
            <a:r>
              <a:rPr lang="en-US" dirty="0" smtClean="0"/>
              <a:t> drummers</a:t>
            </a:r>
          </a:p>
          <a:p>
            <a:r>
              <a:rPr lang="en-US" dirty="0" smtClean="0"/>
              <a:t>https://www.youtube.com/watch?v=JeFtlcwuOZQ</a:t>
            </a:r>
          </a:p>
          <a:p>
            <a:r>
              <a:rPr lang="en-US" b="1" dirty="0" smtClean="0"/>
              <a:t>Uploaded on Aug 8, 2008</a:t>
            </a:r>
            <a:endParaRPr lang="en-US" dirty="0" smtClean="0"/>
          </a:p>
          <a:p>
            <a:r>
              <a:rPr lang="en-US" dirty="0" smtClean="0"/>
              <a:t>At the National Culture Centre, Kumasi, Ghana.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F61E3-D2C9-4DDB-9BAD-12D1D2B782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99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Videos </a:t>
            </a:r>
            <a:r>
              <a:rPr lang="en-US" dirty="0" err="1" smtClean="0"/>
              <a:t>Kete</a:t>
            </a:r>
            <a:r>
              <a:rPr lang="en-US" dirty="0" smtClean="0"/>
              <a:t> dances:</a:t>
            </a:r>
          </a:p>
          <a:p>
            <a:r>
              <a:rPr lang="en-US" dirty="0" smtClean="0"/>
              <a:t>https://www.youtube.com/watch?v=ff7zvV2C54I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F61E3-D2C9-4DDB-9BAD-12D1D2B7823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96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D9B1-1029-438A-A05A-36063EED7CCC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EFDD-EEA4-4E05-AF4E-3AE6F561D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031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D9B1-1029-438A-A05A-36063EED7CCC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EFDD-EEA4-4E05-AF4E-3AE6F561D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826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D9B1-1029-438A-A05A-36063EED7CCC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EFDD-EEA4-4E05-AF4E-3AE6F561D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105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D9B1-1029-438A-A05A-36063EED7CCC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EFDD-EEA4-4E05-AF4E-3AE6F561D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367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D9B1-1029-438A-A05A-36063EED7CCC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EFDD-EEA4-4E05-AF4E-3AE6F561D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28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D9B1-1029-438A-A05A-36063EED7CCC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EFDD-EEA4-4E05-AF4E-3AE6F561D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79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D9B1-1029-438A-A05A-36063EED7CCC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EFDD-EEA4-4E05-AF4E-3AE6F561D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27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D9B1-1029-438A-A05A-36063EED7CCC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EFDD-EEA4-4E05-AF4E-3AE6F561D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56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D9B1-1029-438A-A05A-36063EED7CCC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EFDD-EEA4-4E05-AF4E-3AE6F561D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2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D9B1-1029-438A-A05A-36063EED7CCC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EFDD-EEA4-4E05-AF4E-3AE6F561D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251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D9B1-1029-438A-A05A-36063EED7CCC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EFDD-EEA4-4E05-AF4E-3AE6F561D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0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DD9B1-1029-438A-A05A-36063EED7CCC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2EFDD-EEA4-4E05-AF4E-3AE6F561D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48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mE4LaZ7MS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youtube.com/watch?v=JeFtlcwuOZQ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TQbkNnJs34" TargetMode="External"/><Relationship Id="rId2" Type="http://schemas.openxmlformats.org/officeDocument/2006/relationships/hyperlink" Target="https://www.youtube.com/watch?v=FmTmU7Mjnn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ru2Iv1O_G_0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4lXyh7Bg8Oo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kwekudee-tripdownmemorylane.blogspot.com/2014/09/unique-and-culturally-flamboyant.html" TargetMode="External"/><Relationship Id="rId2" Type="http://schemas.openxmlformats.org/officeDocument/2006/relationships/hyperlink" Target="http://africanmusicnites.org/category/ghanaian-music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meka1.grinnell.edu/MusicalInstruments/exhibits/show/ens/ke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5867400" cy="1470025"/>
          </a:xfrm>
        </p:spPr>
        <p:txBody>
          <a:bodyPr/>
          <a:lstStyle/>
          <a:p>
            <a:r>
              <a:rPr lang="en-US" dirty="0" smtClean="0"/>
              <a:t>Traditional Music </a:t>
            </a:r>
            <a:br>
              <a:rPr lang="en-US" dirty="0" smtClean="0"/>
            </a:br>
            <a:r>
              <a:rPr lang="en-US" dirty="0" smtClean="0"/>
              <a:t>from Ghana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Educational </a:t>
            </a:r>
          </a:p>
          <a:p>
            <a:r>
              <a:rPr lang="en-US" dirty="0" smtClean="0"/>
              <a:t>presentation</a:t>
            </a:r>
          </a:p>
          <a:p>
            <a:r>
              <a:rPr lang="en-US" dirty="0" smtClean="0"/>
              <a:t>Colleen M. Haas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62000"/>
            <a:ext cx="2905125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42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Ghana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 smtClean="0"/>
              <a:t>Ghana is located in West Africa. </a:t>
            </a:r>
          </a:p>
          <a:p>
            <a:pPr marL="0" indent="0">
              <a:buNone/>
            </a:pPr>
            <a:r>
              <a:rPr lang="en-US" sz="2000" b="1" dirty="0" smtClean="0"/>
              <a:t>Its neighbors are Cote d’ </a:t>
            </a:r>
            <a:r>
              <a:rPr lang="en-US" sz="2000" b="1" dirty="0" err="1" smtClean="0"/>
              <a:t>Ivoire</a:t>
            </a:r>
            <a:r>
              <a:rPr lang="en-US" sz="2000" b="1" dirty="0" smtClean="0"/>
              <a:t> </a:t>
            </a:r>
          </a:p>
          <a:p>
            <a:pPr marL="0" indent="0">
              <a:buNone/>
            </a:pPr>
            <a:r>
              <a:rPr lang="en-US" sz="2000" b="1" dirty="0" smtClean="0"/>
              <a:t>to the west and Togo to </a:t>
            </a:r>
          </a:p>
          <a:p>
            <a:pPr marL="0" indent="0">
              <a:buNone/>
            </a:pPr>
            <a:r>
              <a:rPr lang="en-US" sz="2000" b="1" dirty="0" smtClean="0"/>
              <a:t>the east.</a:t>
            </a:r>
          </a:p>
          <a:p>
            <a:r>
              <a:rPr lang="en-US" sz="2600" dirty="0" smtClean="0"/>
              <a:t>Societies began as one of the earliest </a:t>
            </a:r>
          </a:p>
          <a:p>
            <a:pPr marL="0" indent="0">
              <a:buNone/>
            </a:pPr>
            <a:r>
              <a:rPr lang="en-US" sz="2600" dirty="0" smtClean="0"/>
              <a:t>empires in West Africa. </a:t>
            </a:r>
          </a:p>
          <a:p>
            <a:r>
              <a:rPr lang="en-US" sz="2600" dirty="0" smtClean="0"/>
              <a:t>Peoples moved southward, to the coast after its decline and the rise of the Mali empire.</a:t>
            </a:r>
          </a:p>
          <a:p>
            <a:r>
              <a:rPr lang="en-US" sz="2600" dirty="0" smtClean="0"/>
              <a:t>Colonized by the British early - late 1800s “the gold Coast”</a:t>
            </a:r>
          </a:p>
          <a:p>
            <a:r>
              <a:rPr lang="en-US" sz="2600" dirty="0" smtClean="0"/>
              <a:t>First African region to gain their independence from the British Crown. (1961-62)</a:t>
            </a:r>
          </a:p>
          <a:p>
            <a:r>
              <a:rPr lang="en-US" sz="2600" dirty="0" smtClean="0"/>
              <a:t>Present day Ghana is the home of numerous ethnic groups, the most populous are the Akan, The Ewe, The Ga-</a:t>
            </a:r>
            <a:r>
              <a:rPr lang="en-US" sz="2600" dirty="0" err="1" smtClean="0"/>
              <a:t>Adangme</a:t>
            </a:r>
            <a:r>
              <a:rPr lang="en-US" sz="2600" dirty="0" smtClean="0"/>
              <a:t>, and the </a:t>
            </a:r>
            <a:r>
              <a:rPr lang="en-US" sz="2600" dirty="0" err="1" smtClean="0"/>
              <a:t>Dagara</a:t>
            </a:r>
            <a:r>
              <a:rPr lang="en-US" sz="2600" dirty="0" smtClean="0"/>
              <a:t> in the north.</a:t>
            </a:r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61365"/>
            <a:ext cx="3200400" cy="281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28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Occasions for Performance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100" b="1" dirty="0" smtClean="0"/>
              <a:t>Africans participate </a:t>
            </a:r>
            <a:r>
              <a:rPr lang="en-US" sz="3100" b="1" dirty="0"/>
              <a:t>in a variety of musical occasions and </a:t>
            </a:r>
            <a:r>
              <a:rPr lang="en-US" sz="3100" b="1" dirty="0" smtClean="0"/>
              <a:t>groups or associations including …</a:t>
            </a:r>
          </a:p>
          <a:p>
            <a:r>
              <a:rPr lang="en-US" sz="3100" dirty="0" smtClean="0"/>
              <a:t>Political activities</a:t>
            </a:r>
          </a:p>
          <a:p>
            <a:r>
              <a:rPr lang="en-US" sz="3100" dirty="0" smtClean="0"/>
              <a:t>Life cycle events</a:t>
            </a:r>
          </a:p>
          <a:p>
            <a:r>
              <a:rPr lang="en-US" sz="3100" dirty="0" smtClean="0"/>
              <a:t>Festivals </a:t>
            </a:r>
          </a:p>
          <a:p>
            <a:r>
              <a:rPr lang="en-US" sz="3100" dirty="0" smtClean="0"/>
              <a:t>religious and secular</a:t>
            </a:r>
          </a:p>
          <a:p>
            <a:r>
              <a:rPr lang="en-US" sz="3100" dirty="0" smtClean="0"/>
              <a:t>social/recreational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Because </a:t>
            </a:r>
            <a:r>
              <a:rPr lang="en-US" dirty="0"/>
              <a:t>there are so many events and types of </a:t>
            </a:r>
            <a:r>
              <a:rPr lang="en-US" dirty="0" smtClean="0"/>
              <a:t>musical </a:t>
            </a:r>
            <a:r>
              <a:rPr lang="en-US" dirty="0"/>
              <a:t>bands, </a:t>
            </a:r>
            <a:r>
              <a:rPr lang="en-US" b="1" dirty="0"/>
              <a:t>many </a:t>
            </a:r>
            <a:r>
              <a:rPr lang="en-US" b="1" dirty="0" smtClean="0"/>
              <a:t>traditionally oriented musicians </a:t>
            </a:r>
            <a:r>
              <a:rPr lang="en-US" b="1" dirty="0"/>
              <a:t>specialize </a:t>
            </a:r>
            <a:r>
              <a:rPr lang="en-US" b="1" dirty="0" smtClean="0"/>
              <a:t>in </a:t>
            </a:r>
            <a:r>
              <a:rPr lang="en-US" b="1" dirty="0"/>
              <a:t>a particular type of music/performance  </a:t>
            </a:r>
            <a:r>
              <a:rPr lang="en-US" b="1" dirty="0" smtClean="0"/>
              <a:t>tradition </a:t>
            </a:r>
            <a:r>
              <a:rPr lang="en-US" dirty="0"/>
              <a:t>as a service to these events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572000"/>
            <a:ext cx="3457575" cy="2152650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272331"/>
            <a:ext cx="4419600" cy="309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10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Musical </a:t>
            </a:r>
            <a:r>
              <a:rPr lang="en-US" b="1" dirty="0"/>
              <a:t>principle #1: multipart textures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Much of traditional African music is performed by musical ensembles that perform multi part music on instruments and/or voice or both. </a:t>
            </a:r>
          </a:p>
          <a:p>
            <a:r>
              <a:rPr lang="en-US" dirty="0" smtClean="0"/>
              <a:t>From a layering </a:t>
            </a:r>
            <a:r>
              <a:rPr lang="en-US" dirty="0"/>
              <a:t>of parts </a:t>
            </a:r>
            <a:r>
              <a:rPr lang="en-US" dirty="0" smtClean="0"/>
              <a:t>there is a </a:t>
            </a:r>
            <a:r>
              <a:rPr lang="en-US" b="1" dirty="0" smtClean="0"/>
              <a:t>resultant effect</a:t>
            </a:r>
          </a:p>
          <a:p>
            <a:r>
              <a:rPr lang="en-US" dirty="0" smtClean="0"/>
              <a:t>Music usually has </a:t>
            </a:r>
            <a:r>
              <a:rPr lang="en-US" dirty="0" smtClean="0"/>
              <a:t>3-4 parts </a:t>
            </a:r>
            <a:r>
              <a:rPr lang="en-US" dirty="0" smtClean="0"/>
              <a:t>at a minimum sometimes many more layers.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Ex: </a:t>
            </a:r>
            <a:r>
              <a:rPr lang="en-US" dirty="0"/>
              <a:t>flute piece with 2 or 3 </a:t>
            </a:r>
            <a:r>
              <a:rPr lang="en-US" dirty="0" smtClean="0"/>
              <a:t>parts, drums pieces can have up to 8 -11 layers.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69341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Musical principle #1: multipart textures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Primary </a:t>
            </a:r>
            <a:r>
              <a:rPr lang="en-US" dirty="0" smtClean="0"/>
              <a:t>characteristic with multi part music is: </a:t>
            </a:r>
          </a:p>
          <a:p>
            <a:r>
              <a:rPr lang="en-US" dirty="0" smtClean="0"/>
              <a:t>repetition</a:t>
            </a:r>
            <a:r>
              <a:rPr lang="en-US" dirty="0"/>
              <a:t>, 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When </a:t>
            </a:r>
            <a:r>
              <a:rPr lang="en-US" dirty="0"/>
              <a:t>more musical interest or variety is needed it is done through </a:t>
            </a:r>
            <a:r>
              <a:rPr lang="en-US" dirty="0" smtClean="0"/>
              <a:t>layering by</a:t>
            </a:r>
          </a:p>
          <a:p>
            <a:r>
              <a:rPr lang="en-US" dirty="0" smtClean="0"/>
              <a:t> </a:t>
            </a:r>
            <a:r>
              <a:rPr lang="en-US" dirty="0"/>
              <a:t>adding or thinning the texture, </a:t>
            </a:r>
            <a:endParaRPr lang="en-US" dirty="0" smtClean="0"/>
          </a:p>
          <a:p>
            <a:r>
              <a:rPr lang="en-US" dirty="0" smtClean="0"/>
              <a:t>or </a:t>
            </a:r>
            <a:r>
              <a:rPr lang="en-US" dirty="0"/>
              <a:t>by manipulating the tempo.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119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Musical principle #2: Timeline patterns</a:t>
            </a:r>
            <a:endParaRPr lang="en-US" dirty="0"/>
          </a:p>
        </p:txBody>
      </p:sp>
      <p:pic>
        <p:nvPicPr>
          <p:cNvPr id="4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676400"/>
            <a:ext cx="4095750" cy="27241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8800"/>
            <a:ext cx="1905000" cy="190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7800" y="5410200"/>
            <a:ext cx="67644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KEY instruments that help to organize the music performance </a:t>
            </a:r>
          </a:p>
          <a:p>
            <a:r>
              <a:rPr lang="en-US" sz="2000" b="1" dirty="0" smtClean="0"/>
              <a:t>are usually hand held percussion instruments such as bells or </a:t>
            </a:r>
          </a:p>
          <a:p>
            <a:r>
              <a:rPr lang="en-US" sz="2000" b="1" dirty="0" smtClean="0"/>
              <a:t>rattles.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3960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Musical principle #2: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prevalence of repetition and </a:t>
            </a:r>
            <a:br>
              <a:rPr lang="en-US" dirty="0" smtClean="0"/>
            </a:br>
            <a:r>
              <a:rPr lang="en-US" dirty="0" smtClean="0"/>
              <a:t>a musical structure of musical cycles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Traditional music is designed for bodily movement and communal participation</a:t>
            </a:r>
          </a:p>
          <a:p>
            <a:endParaRPr lang="en-US" dirty="0" smtClean="0"/>
          </a:p>
          <a:p>
            <a:r>
              <a:rPr lang="en-US" dirty="0" smtClean="0"/>
              <a:t>Short patterns are better for group participation.</a:t>
            </a:r>
          </a:p>
          <a:p>
            <a:r>
              <a:rPr lang="en-US" dirty="0" smtClean="0"/>
              <a:t>Short patterns that layer upon one another, and repeat best serve the function of dance steps and their development.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438400"/>
            <a:ext cx="3100387" cy="2653506"/>
          </a:xfrm>
        </p:spPr>
      </p:pic>
    </p:spTree>
    <p:extLst>
      <p:ext uri="{BB962C8B-B14F-4D97-AF65-F5344CB8AC3E}">
        <p14:creationId xmlns:p14="http://schemas.microsoft.com/office/powerpoint/2010/main" val="151322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study 1: </a:t>
            </a:r>
            <a:br>
              <a:rPr lang="en-US" dirty="0" smtClean="0"/>
            </a:br>
            <a:r>
              <a:rPr lang="en-US" sz="2700" dirty="0" smtClean="0"/>
              <a:t>ethnic group: </a:t>
            </a:r>
            <a:r>
              <a:rPr lang="en-US" dirty="0" smtClean="0"/>
              <a:t>Ashanti</a:t>
            </a:r>
            <a:br>
              <a:rPr lang="en-US" dirty="0" smtClean="0"/>
            </a:br>
            <a:r>
              <a:rPr lang="en-US" dirty="0" smtClean="0"/>
              <a:t>(Akan group)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5029200"/>
            <a:ext cx="2619375" cy="1743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514600"/>
            <a:ext cx="5080000" cy="381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75" y="457200"/>
            <a:ext cx="2905125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53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Ashanti (</a:t>
            </a:r>
            <a:r>
              <a:rPr lang="en-US" dirty="0"/>
              <a:t>A</a:t>
            </a:r>
            <a:r>
              <a:rPr lang="en-US" dirty="0" smtClean="0"/>
              <a:t>kan)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63562"/>
            <a:ext cx="4038600" cy="3799238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Largest and most enduring ethnic group in Ghana</a:t>
            </a:r>
          </a:p>
          <a:p>
            <a:r>
              <a:rPr lang="en-US" dirty="0" smtClean="0"/>
              <a:t>Still maintain many traditional practices </a:t>
            </a:r>
          </a:p>
          <a:p>
            <a:r>
              <a:rPr lang="en-US" dirty="0" smtClean="0"/>
              <a:t>Have many elaborate</a:t>
            </a:r>
            <a:br>
              <a:rPr lang="en-US" dirty="0" smtClean="0"/>
            </a:br>
            <a:r>
              <a:rPr lang="en-US" dirty="0" smtClean="0"/>
              <a:t>Civic events, Funerary rites and unique Entertainment Genres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85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the Ashanti region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R</a:t>
            </a:r>
            <a:r>
              <a:rPr lang="en-US" sz="2400" dirty="0" smtClean="0"/>
              <a:t>ituals and events </a:t>
            </a:r>
          </a:p>
          <a:p>
            <a:pPr marL="0" indent="0">
              <a:buNone/>
            </a:pPr>
            <a:r>
              <a:rPr lang="en-US" sz="2400" dirty="0" smtClean="0"/>
              <a:t>are held every  six weeks</a:t>
            </a:r>
          </a:p>
          <a:p>
            <a:pPr marL="0" indent="0">
              <a:buNone/>
            </a:pPr>
            <a:r>
              <a:rPr lang="en-US" sz="2400" dirty="0" smtClean="0"/>
              <a:t>honoring the ancestors and </a:t>
            </a:r>
          </a:p>
          <a:p>
            <a:pPr marL="0" indent="0">
              <a:buNone/>
            </a:pPr>
            <a:r>
              <a:rPr lang="en-US" sz="2400" dirty="0" smtClean="0"/>
              <a:t>the </a:t>
            </a:r>
            <a:r>
              <a:rPr lang="en-US" sz="2400" dirty="0" smtClean="0"/>
              <a:t>line of Asante (Ashanti) kings.</a:t>
            </a:r>
            <a:endParaRPr lang="en-US" sz="24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295400"/>
            <a:ext cx="4419600" cy="386715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962399"/>
            <a:ext cx="3657600" cy="259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9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334000" y="457200"/>
            <a:ext cx="3581400" cy="5668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A gathering called </a:t>
            </a:r>
            <a:r>
              <a:rPr lang="en-US" dirty="0" err="1" smtClean="0"/>
              <a:t>Akom</a:t>
            </a:r>
            <a:r>
              <a:rPr lang="en-US" dirty="0" smtClean="0"/>
              <a:t> occurs where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drums are beaten &amp;</a:t>
            </a:r>
          </a:p>
          <a:p>
            <a:pPr marL="0" indent="0">
              <a:buNone/>
            </a:pPr>
            <a:r>
              <a:rPr lang="en-US" dirty="0" smtClean="0"/>
              <a:t>	horns are sounded to welcome everyone to the festival </a:t>
            </a:r>
          </a:p>
          <a:p>
            <a:pPr marL="0" indent="0">
              <a:buNone/>
            </a:pPr>
            <a:r>
              <a:rPr lang="en-US" dirty="0" smtClean="0"/>
              <a:t>This is done amidst dancing and merry making.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In the early hours of 	the morning the 	drums are resumed 	to </a:t>
            </a:r>
            <a:r>
              <a:rPr lang="en-US" dirty="0" smtClean="0"/>
              <a:t>symbolically rouse </a:t>
            </a:r>
            <a:r>
              <a:rPr lang="en-US" dirty="0" smtClean="0"/>
              <a:t>the dead </a:t>
            </a:r>
            <a:r>
              <a:rPr lang="en-US" dirty="0" smtClean="0"/>
              <a:t>kings </a:t>
            </a:r>
            <a:r>
              <a:rPr lang="en-US" dirty="0" smtClean="0"/>
              <a:t>and </a:t>
            </a:r>
            <a:r>
              <a:rPr lang="en-US" dirty="0" smtClean="0"/>
              <a:t>their elders (</a:t>
            </a:r>
            <a:r>
              <a:rPr lang="en-US" dirty="0" smtClean="0"/>
              <a:t>from their sleep) to 	also partake in </a:t>
            </a:r>
          </a:p>
          <a:p>
            <a:pPr marL="0" indent="0">
              <a:buNone/>
            </a:pPr>
            <a:r>
              <a:rPr lang="en-US" dirty="0" smtClean="0"/>
              <a:t>	the festival.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-13447"/>
            <a:ext cx="4038600" cy="29718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291681"/>
            <a:ext cx="4623547" cy="318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28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Earlier times </a:t>
            </a:r>
            <a:r>
              <a:rPr lang="en-US" dirty="0" smtClean="0"/>
              <a:t>in African had </a:t>
            </a:r>
            <a:r>
              <a:rPr lang="en-US" dirty="0" smtClean="0"/>
              <a:t>very</a:t>
            </a:r>
            <a:br>
              <a:rPr lang="en-US" dirty="0" smtClean="0"/>
            </a:br>
            <a:r>
              <a:rPr lang="en-US" dirty="0" smtClean="0"/>
              <a:t>Complex political systems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In the Ashanti </a:t>
            </a:r>
            <a:r>
              <a:rPr lang="en-US" dirty="0" smtClean="0"/>
              <a:t>Region, </a:t>
            </a:r>
            <a:r>
              <a:rPr lang="en-US" dirty="0" smtClean="0"/>
              <a:t>Chiefs are still installed</a:t>
            </a:r>
          </a:p>
          <a:p>
            <a:pPr marL="0" indent="0">
              <a:buNone/>
            </a:pPr>
            <a:r>
              <a:rPr lang="en-US" dirty="0" smtClean="0"/>
              <a:t>But today have limited power</a:t>
            </a:r>
          </a:p>
          <a:p>
            <a:pPr marL="0" indent="0">
              <a:buNone/>
            </a:pPr>
            <a:r>
              <a:rPr lang="en-US" dirty="0" smtClean="0"/>
              <a:t>they </a:t>
            </a:r>
            <a:r>
              <a:rPr lang="en-US" dirty="0" smtClean="0"/>
              <a:t>are highly visible </a:t>
            </a:r>
            <a:r>
              <a:rPr lang="en-US" dirty="0" smtClean="0"/>
              <a:t>leaders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and have organized sectors of society</a:t>
            </a:r>
          </a:p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o continue their dominion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The Akan like to display their </a:t>
            </a:r>
          </a:p>
          <a:p>
            <a:pPr marL="0" indent="0">
              <a:buNone/>
            </a:pPr>
            <a:r>
              <a:rPr lang="en-US" b="1" dirty="0" smtClean="0"/>
              <a:t>Former Power and various </a:t>
            </a:r>
          </a:p>
          <a:p>
            <a:pPr marL="0" indent="0">
              <a:buNone/>
            </a:pPr>
            <a:r>
              <a:rPr lang="en-US" b="1" dirty="0" smtClean="0"/>
              <a:t>political positions</a:t>
            </a:r>
          </a:p>
          <a:p>
            <a:pPr marL="0" indent="0">
              <a:buNone/>
            </a:pPr>
            <a:endParaRPr lang="en-US" sz="2100" b="1" dirty="0" smtClean="0"/>
          </a:p>
          <a:p>
            <a:pPr marL="0" indent="0">
              <a:buNone/>
            </a:pPr>
            <a:endParaRPr lang="en-US" sz="2100" b="1" dirty="0"/>
          </a:p>
          <a:p>
            <a:pPr marL="0" indent="0">
              <a:buNone/>
            </a:pPr>
            <a:r>
              <a:rPr lang="en-US" sz="2100" b="1" dirty="0" smtClean="0"/>
              <a:t>Uploaded on Feb 27, 2012   11:58 mins</a:t>
            </a:r>
            <a:endParaRPr lang="en-US" sz="2100" dirty="0" smtClean="0"/>
          </a:p>
          <a:p>
            <a:r>
              <a:rPr lang="en-US" sz="2100" dirty="0" smtClean="0"/>
              <a:t>The King of </a:t>
            </a:r>
            <a:r>
              <a:rPr lang="en-US" sz="2100" dirty="0" err="1" smtClean="0"/>
              <a:t>Juaben</a:t>
            </a:r>
            <a:r>
              <a:rPr lang="en-US" sz="2100" dirty="0" smtClean="0"/>
              <a:t>, borne aloft in a </a:t>
            </a:r>
            <a:r>
              <a:rPr lang="en-US" sz="2100" dirty="0" smtClean="0"/>
              <a:t>platform chair </a:t>
            </a:r>
            <a:r>
              <a:rPr lang="en-US" sz="2100" dirty="0" smtClean="0"/>
              <a:t>and proceeding to the durbar grounds. 40th Anniversary of His Installation.</a:t>
            </a:r>
          </a:p>
          <a:p>
            <a:pPr marL="0" indent="0">
              <a:buNone/>
            </a:pPr>
            <a:r>
              <a:rPr lang="en-US" sz="2100" dirty="0" smtClean="0">
                <a:hlinkClick r:id="rId3"/>
              </a:rPr>
              <a:t>https://www.youtube.com/watch?v=4mE4LaZ7MSE</a:t>
            </a:r>
            <a:r>
              <a:rPr lang="en-US" sz="2100" dirty="0" smtClean="0"/>
              <a:t> 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903" y="2286000"/>
            <a:ext cx="28956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67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Instruments for Royal Music: </a:t>
            </a:r>
            <a:r>
              <a:rPr lang="en-US" dirty="0" err="1" smtClean="0"/>
              <a:t>Kete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814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 err="1" smtClean="0"/>
              <a:t>Kete</a:t>
            </a:r>
            <a:r>
              <a:rPr lang="en-US" b="1" dirty="0" smtClean="0"/>
              <a:t> Drums </a:t>
            </a:r>
          </a:p>
          <a:p>
            <a:pPr lvl="1"/>
            <a:r>
              <a:rPr lang="en-US" dirty="0" smtClean="0"/>
              <a:t>Very specific to royal musicians</a:t>
            </a:r>
          </a:p>
          <a:p>
            <a:pPr lvl="1"/>
            <a:r>
              <a:rPr lang="en-US" dirty="0" smtClean="0"/>
              <a:t>Drums are used in royal processions</a:t>
            </a:r>
          </a:p>
          <a:p>
            <a:pPr lvl="1"/>
            <a:r>
              <a:rPr lang="en-US" dirty="0" smtClean="0"/>
              <a:t>Akan drums </a:t>
            </a:r>
            <a:r>
              <a:rPr lang="en-US" dirty="0" smtClean="0"/>
              <a:t>are </a:t>
            </a:r>
            <a:r>
              <a:rPr lang="en-US" dirty="0"/>
              <a:t>c</a:t>
            </a:r>
            <a:r>
              <a:rPr lang="en-US" dirty="0" smtClean="0"/>
              <a:t>overed with red &amp; black striped cloth</a:t>
            </a:r>
          </a:p>
          <a:p>
            <a:pPr lvl="1"/>
            <a:r>
              <a:rPr lang="en-US" dirty="0" smtClean="0"/>
              <a:t>The cloth reminds them of the chief that has passed away</a:t>
            </a:r>
          </a:p>
          <a:p>
            <a:pPr lvl="1"/>
            <a:r>
              <a:rPr lang="en-US" dirty="0" smtClean="0"/>
              <a:t>Red cloth represents the blood that has been shed to defend the Akan heritage</a:t>
            </a:r>
          </a:p>
          <a:p>
            <a:r>
              <a:rPr lang="en-US" sz="2600" dirty="0" smtClean="0"/>
              <a:t>Hand held percussion: bells &amp; rattles </a:t>
            </a:r>
          </a:p>
          <a:p>
            <a:r>
              <a:rPr lang="en-US" sz="2600" dirty="0" smtClean="0"/>
              <a:t>Sometimes Flutes are added: </a:t>
            </a:r>
          </a:p>
          <a:p>
            <a:pPr marL="0" indent="0">
              <a:buNone/>
            </a:pPr>
            <a:r>
              <a:rPr lang="en-US" sz="2600" i="1" dirty="0" smtClean="0"/>
              <a:t>The </a:t>
            </a:r>
            <a:r>
              <a:rPr lang="en-US" sz="2600" i="1" dirty="0" err="1" smtClean="0"/>
              <a:t>Atenteben</a:t>
            </a:r>
            <a:endParaRPr lang="en-US" sz="2600" i="1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225" y="4424099"/>
            <a:ext cx="3076575" cy="2057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655" y="5261926"/>
            <a:ext cx="838201" cy="10560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600200"/>
            <a:ext cx="1981200" cy="2065742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029" y="4410715"/>
            <a:ext cx="838200" cy="914401"/>
          </a:xfrm>
        </p:spPr>
      </p:pic>
    </p:spTree>
    <p:extLst>
      <p:ext uri="{BB962C8B-B14F-4D97-AF65-F5344CB8AC3E}">
        <p14:creationId xmlns:p14="http://schemas.microsoft.com/office/powerpoint/2010/main" val="137135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Royal Dancers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5257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300" b="1" dirty="0"/>
              <a:t>The dancers </a:t>
            </a:r>
            <a:r>
              <a:rPr lang="en-US" sz="3300" b="1" dirty="0" smtClean="0"/>
              <a:t>for </a:t>
            </a:r>
            <a:r>
              <a:rPr lang="en-US" sz="3300" b="1" dirty="0" err="1" smtClean="0"/>
              <a:t>Kete</a:t>
            </a:r>
            <a:r>
              <a:rPr lang="en-US" sz="3300" b="1" dirty="0" smtClean="0"/>
              <a:t> </a:t>
            </a:r>
            <a:r>
              <a:rPr lang="en-US" sz="3300" dirty="0" smtClean="0"/>
              <a:t>are </a:t>
            </a:r>
            <a:r>
              <a:rPr lang="en-US" sz="3300" dirty="0"/>
              <a:t>highly trained, and the circumstances of their performance carry high stakes as they must not make a </a:t>
            </a:r>
            <a:r>
              <a:rPr lang="en-US" sz="3300" dirty="0" smtClean="0"/>
              <a:t>wrong </a:t>
            </a:r>
            <a:r>
              <a:rPr lang="en-US" sz="3300" dirty="0"/>
              <a:t>move, or put on a mediocre performance. </a:t>
            </a:r>
            <a:endParaRPr lang="en-US" sz="3300" dirty="0" smtClean="0"/>
          </a:p>
          <a:p>
            <a:pPr marL="0" indent="0">
              <a:buNone/>
            </a:pPr>
            <a:endParaRPr lang="en-US" sz="3300" dirty="0"/>
          </a:p>
          <a:p>
            <a:pPr marL="0" indent="0">
              <a:buNone/>
            </a:pPr>
            <a:r>
              <a:rPr lang="en-US" sz="3300" dirty="0"/>
              <a:t>Their dance steps and gestures both </a:t>
            </a:r>
            <a:r>
              <a:rPr lang="en-US" sz="3300" b="1" dirty="0"/>
              <a:t>announce the arrival </a:t>
            </a:r>
            <a:r>
              <a:rPr lang="en-US" sz="3300" dirty="0"/>
              <a:t>of kings and chiefs into various public gatherings, but the dancers also learn through symbolic dance movements to </a:t>
            </a:r>
            <a:r>
              <a:rPr lang="en-US" sz="3300" b="1" dirty="0"/>
              <a:t>honor and praise </a:t>
            </a:r>
            <a:r>
              <a:rPr lang="en-US" sz="3300" dirty="0"/>
              <a:t>their </a:t>
            </a:r>
            <a:endParaRPr lang="en-US" sz="3300" dirty="0" smtClean="0"/>
          </a:p>
          <a:p>
            <a:pPr marL="0" indent="0">
              <a:buNone/>
            </a:pPr>
            <a:r>
              <a:rPr lang="en-US" sz="3300" dirty="0" smtClean="0"/>
              <a:t>acts </a:t>
            </a:r>
            <a:r>
              <a:rPr lang="en-US" sz="3300" dirty="0"/>
              <a:t>and </a:t>
            </a:r>
            <a:endParaRPr lang="en-US" sz="3300" dirty="0" smtClean="0"/>
          </a:p>
          <a:p>
            <a:pPr marL="0" indent="0">
              <a:buNone/>
            </a:pPr>
            <a:r>
              <a:rPr lang="en-US" sz="3300" dirty="0" smtClean="0"/>
              <a:t>attributes </a:t>
            </a:r>
            <a:r>
              <a:rPr lang="en-US" sz="3300" dirty="0"/>
              <a:t>after the </a:t>
            </a:r>
            <a:endParaRPr lang="en-US" sz="3300" dirty="0" smtClean="0"/>
          </a:p>
          <a:p>
            <a:pPr marL="0" indent="0">
              <a:buNone/>
            </a:pPr>
            <a:r>
              <a:rPr lang="en-US" sz="3300" dirty="0" smtClean="0"/>
              <a:t>chiefs </a:t>
            </a:r>
            <a:r>
              <a:rPr lang="en-US" sz="3300" dirty="0"/>
              <a:t>arrive</a:t>
            </a:r>
            <a:r>
              <a:rPr lang="en-US" sz="3300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133600"/>
            <a:ext cx="4038600" cy="2271712"/>
          </a:xfrm>
        </p:spPr>
      </p:pic>
      <p:sp>
        <p:nvSpPr>
          <p:cNvPr id="6" name="TextBox 5"/>
          <p:cNvSpPr txBox="1"/>
          <p:nvPr/>
        </p:nvSpPr>
        <p:spPr>
          <a:xfrm>
            <a:off x="3276600" y="4953000"/>
            <a:ext cx="57172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hlinkClick r:id="rId4"/>
            </a:endParaRPr>
          </a:p>
          <a:p>
            <a:endParaRPr lang="en-US" dirty="0">
              <a:hlinkClick r:id="rId4"/>
            </a:endParaRPr>
          </a:p>
          <a:p>
            <a:r>
              <a:rPr lang="en-US" dirty="0" smtClean="0">
                <a:hlinkClick r:id="rId4"/>
              </a:rPr>
              <a:t>https://www.youtube.com/watch?v=JeFtlcwuOZQ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b="1" dirty="0" smtClean="0"/>
              <a:t>Uploaded on Aug 8, 2008   7:09 mins</a:t>
            </a:r>
            <a:endParaRPr lang="en-US" dirty="0" smtClean="0"/>
          </a:p>
          <a:p>
            <a:r>
              <a:rPr lang="en-US" dirty="0" smtClean="0"/>
              <a:t>At the National Culture Centre, Kumasi, Ghana.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98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err="1"/>
              <a:t>Kete</a:t>
            </a:r>
            <a:r>
              <a:rPr lang="en-US" b="1" dirty="0"/>
              <a:t> - royal court music of Asante</a:t>
            </a:r>
            <a:r>
              <a:rPr lang="en-US" dirty="0"/>
              <a:t>, Ghana </a:t>
            </a:r>
            <a:r>
              <a:rPr lang="en-US" dirty="0" err="1"/>
              <a:t>Adaban</a:t>
            </a:r>
            <a:r>
              <a:rPr lang="en-US" dirty="0"/>
              <a:t>, </a:t>
            </a:r>
            <a:r>
              <a:rPr lang="en-US" dirty="0" err="1"/>
              <a:t>Abofoo</a:t>
            </a:r>
            <a:r>
              <a:rPr lang="en-US" dirty="0"/>
              <a:t>, </a:t>
            </a:r>
            <a:r>
              <a:rPr lang="en-US" dirty="0" err="1"/>
              <a:t>Dabrebua</a:t>
            </a:r>
            <a:r>
              <a:rPr lang="en-US" dirty="0"/>
              <a:t>, </a:t>
            </a:r>
            <a:r>
              <a:rPr lang="en-US" dirty="0" err="1"/>
              <a:t>Takyiman</a:t>
            </a:r>
            <a:r>
              <a:rPr lang="en-US" dirty="0"/>
              <a:t> UMass Dartmouth </a:t>
            </a:r>
            <a:r>
              <a:rPr lang="en-US" dirty="0" err="1"/>
              <a:t>Kekeli</a:t>
            </a:r>
            <a:r>
              <a:rPr lang="en-US" dirty="0"/>
              <a:t> West African Drum and Dance Ensemble. Published on Nov 17, 2013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https://www.youtube.com/watch?v=</a:t>
            </a:r>
            <a:r>
              <a:rPr lang="en-US" dirty="0" smtClean="0">
                <a:hlinkClick r:id="rId2"/>
              </a:rPr>
              <a:t>FmTmU7Mjnnw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b="1" dirty="0" err="1"/>
              <a:t>Kete</a:t>
            </a:r>
            <a:r>
              <a:rPr lang="en-US" b="1" dirty="0"/>
              <a:t> dance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Display of Akan traditions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https://www.youtube.com/watch?v=</a:t>
            </a:r>
            <a:r>
              <a:rPr lang="en-US" dirty="0" smtClean="0">
                <a:hlinkClick r:id="rId3"/>
              </a:rPr>
              <a:t>KTQbkNnJs34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Recommended</a:t>
            </a:r>
            <a:r>
              <a:rPr lang="en-US" dirty="0"/>
              <a:t>: </a:t>
            </a:r>
            <a:r>
              <a:rPr lang="en-US" dirty="0" err="1"/>
              <a:t>youtube</a:t>
            </a:r>
            <a:r>
              <a:rPr lang="en-US" dirty="0"/>
              <a:t> link, history of the Akan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://www.youtube.com/watch?v=</a:t>
            </a:r>
            <a:r>
              <a:rPr lang="en-US" dirty="0" smtClean="0">
                <a:hlinkClick r:id="rId4"/>
              </a:rPr>
              <a:t>ru2Iv1O_G_0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64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culture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300 year old Asante Kingdom</a:t>
            </a:r>
          </a:p>
          <a:p>
            <a:pPr marL="0" indent="0">
              <a:buNone/>
            </a:pPr>
            <a:r>
              <a:rPr lang="en-US" dirty="0" smtClean="0"/>
              <a:t>Published on Sep 28, 2013</a:t>
            </a:r>
            <a:endParaRPr lang="en-US" dirty="0"/>
          </a:p>
          <a:p>
            <a:r>
              <a:rPr lang="en-US" dirty="0" smtClean="0">
                <a:hlinkClick r:id="rId2"/>
              </a:rPr>
              <a:t>https://www.youtube.com/watch?v=4lXyh7Bg8Oo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179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Images courtesy 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(Music ensemble</a:t>
            </a:r>
            <a:r>
              <a:rPr lang="en-US" dirty="0" smtClean="0"/>
              <a:t>) the </a:t>
            </a:r>
            <a:r>
              <a:rPr lang="en-US" dirty="0"/>
              <a:t>Group </a:t>
            </a:r>
            <a:r>
              <a:rPr lang="en-US" dirty="0" err="1"/>
              <a:t>Anokye</a:t>
            </a:r>
            <a:r>
              <a:rPr lang="en-US" dirty="0"/>
              <a:t> </a:t>
            </a:r>
            <a:r>
              <a:rPr lang="en-US" dirty="0" err="1"/>
              <a:t>Agofomma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Roots A Community </a:t>
            </a:r>
            <a:r>
              <a:rPr lang="en-US" i="1" dirty="0" err="1"/>
              <a:t>Consortsium</a:t>
            </a:r>
            <a:endParaRPr lang="en-US" i="1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http://africanmusicnites.org/category/ghanaian-music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"Guests greeting one another at a funeral in Kumasi"</a:t>
            </a:r>
          </a:p>
          <a:p>
            <a:pPr marL="0" indent="0">
              <a:buNone/>
            </a:pPr>
            <a:r>
              <a:rPr lang="en-US" dirty="0" err="1"/>
              <a:t>Kwekudee</a:t>
            </a:r>
            <a:r>
              <a:rPr lang="en-US" dirty="0"/>
              <a:t> </a:t>
            </a:r>
            <a:r>
              <a:rPr lang="en-US" dirty="0" err="1"/>
              <a:t>facebook</a:t>
            </a:r>
            <a:r>
              <a:rPr lang="en-US" dirty="0"/>
              <a:t> page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http://kwekudee-tripdownmemorylane.blogspot.com/2014/09/unique-and-culturally-</a:t>
            </a:r>
            <a:r>
              <a:rPr lang="en-US" dirty="0" smtClean="0">
                <a:hlinkClick r:id="rId3"/>
              </a:rPr>
              <a:t>flamboyant.html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Kete</a:t>
            </a:r>
            <a:r>
              <a:rPr lang="en-US" dirty="0" smtClean="0"/>
              <a:t> </a:t>
            </a:r>
            <a:r>
              <a:rPr lang="en-US" dirty="0"/>
              <a:t>Ensemble From </a:t>
            </a:r>
            <a:r>
              <a:rPr lang="en-US" dirty="0" smtClean="0"/>
              <a:t>Ghana, </a:t>
            </a:r>
            <a:r>
              <a:rPr lang="en-US" i="1" dirty="0" smtClean="0"/>
              <a:t>Grinnell </a:t>
            </a:r>
            <a:r>
              <a:rPr lang="en-US" i="1" dirty="0"/>
              <a:t>College Musical Instrument </a:t>
            </a:r>
            <a:r>
              <a:rPr lang="en-US" i="1" dirty="0" smtClean="0"/>
              <a:t>Collection</a:t>
            </a:r>
            <a:endParaRPr lang="en-US" i="1" dirty="0"/>
          </a:p>
          <a:p>
            <a:r>
              <a:rPr lang="en-US" dirty="0">
                <a:hlinkClick r:id="rId4"/>
              </a:rPr>
              <a:t>http://omeka1.grinnell.edu/MusicalInstruments/exhibits/show/ens/</a:t>
            </a:r>
            <a:r>
              <a:rPr lang="en-US" dirty="0" smtClean="0">
                <a:hlinkClick r:id="rId4"/>
              </a:rPr>
              <a:t>kete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60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784</Words>
  <Application>Microsoft Office PowerPoint</Application>
  <PresentationFormat>On-screen Show (4:3)</PresentationFormat>
  <Paragraphs>152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Traditional Music  from Ghana</vt:lpstr>
      <vt:lpstr>Ghana</vt:lpstr>
      <vt:lpstr>Occasions for Performance </vt:lpstr>
      <vt:lpstr> Musical principle #1: multipart textures </vt:lpstr>
      <vt:lpstr>Musical principle #1: multipart textures</vt:lpstr>
      <vt:lpstr>Musical principle #2: Timeline patterns</vt:lpstr>
      <vt:lpstr>Musical principle #2: The prevalence of repetition and  a musical structure of musical cycles</vt:lpstr>
      <vt:lpstr>Case study 1:  ethnic group: Ashanti (Akan group)</vt:lpstr>
      <vt:lpstr>Ashanti (Akan)</vt:lpstr>
      <vt:lpstr> In the Ashanti region  </vt:lpstr>
      <vt:lpstr>PowerPoint Presentation</vt:lpstr>
      <vt:lpstr> Earlier times in African had very Complex political systems </vt:lpstr>
      <vt:lpstr>Instruments for Royal Music: Kete</vt:lpstr>
      <vt:lpstr>Royal Dancers</vt:lpstr>
      <vt:lpstr>Videos</vt:lpstr>
      <vt:lpstr>History and culture resources</vt:lpstr>
      <vt:lpstr>Images courtesy of</vt:lpstr>
    </vt:vector>
  </TitlesOfParts>
  <Company>Indiana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Traditional Music from Ghana</dc:title>
  <dc:creator>Windows User</dc:creator>
  <cp:lastModifiedBy>Colleen Haas</cp:lastModifiedBy>
  <cp:revision>15</cp:revision>
  <dcterms:created xsi:type="dcterms:W3CDTF">2016-07-04T16:32:50Z</dcterms:created>
  <dcterms:modified xsi:type="dcterms:W3CDTF">2018-11-05T15:12:46Z</dcterms:modified>
</cp:coreProperties>
</file>